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nstant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nstant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nstant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nstant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nstant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nstant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nstant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nstant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nstant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5DB"/>
          </a:solidFill>
        </a:fill>
      </a:tcStyle>
    </a:wholeTbl>
    <a:band2H>
      <a:tcTxStyle/>
      <a:tcStyle>
        <a:tcBdr/>
        <a:fill>
          <a:solidFill>
            <a:srgbClr val="F0F2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E7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EE9"/>
          </a:solidFill>
        </a:fill>
      </a:tcStyle>
    </a:wholeTbl>
    <a:band2H>
      <a:tcTxStyle/>
      <a:tcStyle>
        <a:tcBdr/>
        <a:fill>
          <a:solidFill>
            <a:srgbClr val="ECEF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Constantia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Constantia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Constantia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Constantia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Constantia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Constantia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Constantia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Constantia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Constanti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3699804"/>
            <a:ext cx="8305800" cy="11430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200" spc="100">
                <a:solidFill>
                  <a:srgbClr val="FEFAC9"/>
                </a:solidFill>
              </a:defRPr>
            </a:lvl1pPr>
            <a:lvl2pPr marL="0" indent="457200" algn="ctr">
              <a:buClrTx/>
              <a:buSzTx/>
              <a:buNone/>
              <a:defRPr sz="2200" spc="100">
                <a:solidFill>
                  <a:srgbClr val="FEFAC9"/>
                </a:solidFill>
              </a:defRPr>
            </a:lvl2pPr>
            <a:lvl3pPr marL="0" indent="914400" algn="ctr">
              <a:buClrTx/>
              <a:buSzTx/>
              <a:buNone/>
              <a:defRPr sz="2200" spc="100">
                <a:solidFill>
                  <a:srgbClr val="FEFAC9"/>
                </a:solidFill>
              </a:defRPr>
            </a:lvl3pPr>
            <a:lvl4pPr marL="0" indent="1371600" algn="ctr">
              <a:buClrTx/>
              <a:buSzTx/>
              <a:buNone/>
              <a:defRPr sz="2200" spc="100">
                <a:solidFill>
                  <a:srgbClr val="FEFAC9"/>
                </a:solidFill>
              </a:defRPr>
            </a:lvl4pPr>
            <a:lvl5pPr marL="0" indent="1828800" algn="ctr">
              <a:buClrTx/>
              <a:buSzTx/>
              <a:buNone/>
              <a:defRPr sz="2200" spc="100">
                <a:solidFill>
                  <a:srgbClr val="FEFAC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457200" y="1433731"/>
            <a:ext cx="8305800" cy="1981201"/>
          </a:xfrm>
          <a:prstGeom prst="rect">
            <a:avLst/>
          </a:prstGeom>
        </p:spPr>
        <p:txBody>
          <a:bodyPr/>
          <a:lstStyle>
            <a:lvl1pPr algn="ctr">
              <a:defRPr sz="4800">
                <a:ln w="3199">
                  <a:solidFill>
                    <a:srgbClr val="3C4421">
                      <a:alpha val="25000"/>
                    </a:srgbClr>
                  </a:solidFill>
                </a:ln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traight Connector 7"/>
          <p:cNvSpPr/>
          <p:nvPr/>
        </p:nvSpPr>
        <p:spPr>
          <a:xfrm>
            <a:off x="1463625" y="3550125"/>
            <a:ext cx="2971802" cy="1589"/>
          </a:xfrm>
          <a:prstGeom prst="line">
            <a:avLst/>
          </a:prstGeom>
          <a:ln>
            <a:solidFill>
              <a:srgbClr val="E8E8E7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traight Connector 12"/>
          <p:cNvSpPr/>
          <p:nvPr/>
        </p:nvSpPr>
        <p:spPr>
          <a:xfrm>
            <a:off x="4708573" y="3550125"/>
            <a:ext cx="2971801" cy="1589"/>
          </a:xfrm>
          <a:prstGeom prst="line">
            <a:avLst/>
          </a:prstGeom>
          <a:ln>
            <a:solidFill>
              <a:srgbClr val="E8E8E7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Oval 13"/>
          <p:cNvSpPr/>
          <p:nvPr/>
        </p:nvSpPr>
        <p:spPr>
          <a:xfrm>
            <a:off x="4540348" y="3526301"/>
            <a:ext cx="45721" cy="45721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</p:spPr>
        <p:txBody>
          <a:bodyPr/>
          <a:lstStyle>
            <a:lvl1pPr>
              <a:defRPr sz="4800">
                <a:ln w="3199">
                  <a:solidFill>
                    <a:srgbClr val="242914">
                      <a:alpha val="25000"/>
                    </a:srgbClr>
                  </a:solidFill>
                </a:ln>
              </a:defRPr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4958863"/>
            <a:ext cx="7924800" cy="98473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 spc="100">
                <a:solidFill>
                  <a:srgbClr val="FEFAC9"/>
                </a:solidFill>
              </a:defRPr>
            </a:lvl1pPr>
            <a:lvl2pPr marL="0" indent="365760">
              <a:buClrTx/>
              <a:buSzTx/>
              <a:buNone/>
              <a:defRPr sz="2000" spc="100">
                <a:solidFill>
                  <a:srgbClr val="FEFAC9"/>
                </a:solidFill>
              </a:defRPr>
            </a:lvl2pPr>
            <a:lvl3pPr marL="0" indent="777239">
              <a:buClrTx/>
              <a:buSzTx/>
              <a:buNone/>
              <a:defRPr sz="2000" spc="100">
                <a:solidFill>
                  <a:srgbClr val="FEFAC9"/>
                </a:solidFill>
              </a:defRPr>
            </a:lvl3pPr>
            <a:lvl4pPr marL="0" indent="1051560">
              <a:buClrTx/>
              <a:buSzTx/>
              <a:buNone/>
              <a:defRPr sz="2000" spc="100">
                <a:solidFill>
                  <a:srgbClr val="FEFAC9"/>
                </a:solidFill>
              </a:defRPr>
            </a:lvl4pPr>
            <a:lvl5pPr marL="0" indent="1325880">
              <a:buClrTx/>
              <a:buSzTx/>
              <a:buNone/>
              <a:defRPr sz="2000" spc="100">
                <a:solidFill>
                  <a:srgbClr val="FEFAC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traight Connector 6"/>
          <p:cNvSpPr/>
          <p:nvPr/>
        </p:nvSpPr>
        <p:spPr>
          <a:xfrm>
            <a:off x="685800" y="4916992"/>
            <a:ext cx="7924801" cy="4302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99592"/>
            <a:ext cx="4040188" cy="762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b="1">
                <a:solidFill>
                  <a:srgbClr val="FEFAC9"/>
                </a:solidFill>
              </a:defRPr>
            </a:lvl1pPr>
            <a:lvl2pPr marL="0" indent="365760">
              <a:spcBef>
                <a:spcPts val="0"/>
              </a:spcBef>
              <a:buClrTx/>
              <a:buSzTx/>
              <a:buNone/>
              <a:defRPr b="1">
                <a:solidFill>
                  <a:srgbClr val="FEFAC9"/>
                </a:solidFill>
              </a:defRPr>
            </a:lvl2pPr>
            <a:lvl3pPr marL="0" indent="777239">
              <a:spcBef>
                <a:spcPts val="0"/>
              </a:spcBef>
              <a:buClrTx/>
              <a:buSzTx/>
              <a:buNone/>
              <a:defRPr b="1">
                <a:solidFill>
                  <a:srgbClr val="FEFAC9"/>
                </a:solidFill>
              </a:defRPr>
            </a:lvl3pPr>
            <a:lvl4pPr marL="0" indent="1051560">
              <a:spcBef>
                <a:spcPts val="0"/>
              </a:spcBef>
              <a:buClrTx/>
              <a:buSzTx/>
              <a:buNone/>
              <a:defRPr b="1">
                <a:solidFill>
                  <a:srgbClr val="FEFAC9"/>
                </a:solidFill>
              </a:defRPr>
            </a:lvl4pPr>
            <a:lvl5pPr marL="0" indent="1325880">
              <a:spcBef>
                <a:spcPts val="0"/>
              </a:spcBef>
              <a:buClrTx/>
              <a:buSzTx/>
              <a:buNone/>
              <a:defRPr b="1">
                <a:solidFill>
                  <a:srgbClr val="FEFAC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48200" y="1399592"/>
            <a:ext cx="4040188" cy="762001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None/>
              <a:defRPr b="1">
                <a:solidFill>
                  <a:srgbClr val="FEFAC9"/>
                </a:solidFill>
              </a:defRPr>
            </a:pPr>
            <a:endParaRPr/>
          </a:p>
        </p:txBody>
      </p:sp>
      <p:sp>
        <p:nvSpPr>
          <p:cNvPr id="54" name="Straight Connector 9"/>
          <p:cNvSpPr/>
          <p:nvPr/>
        </p:nvSpPr>
        <p:spPr>
          <a:xfrm>
            <a:off x="562944" y="2180219"/>
            <a:ext cx="3749041" cy="1589"/>
          </a:xfrm>
          <a:prstGeom prst="line">
            <a:avLst/>
          </a:prstGeom>
          <a:ln w="12700">
            <a:solidFill>
              <a:srgbClr val="E8E8E7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Straight Connector 16"/>
          <p:cNvSpPr/>
          <p:nvPr/>
        </p:nvSpPr>
        <p:spPr>
          <a:xfrm>
            <a:off x="4754879" y="2180219"/>
            <a:ext cx="3749041" cy="1589"/>
          </a:xfrm>
          <a:prstGeom prst="line">
            <a:avLst/>
          </a:prstGeom>
          <a:ln w="12700">
            <a:solidFill>
              <a:srgbClr val="E8E8E7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81799" y="1600200"/>
            <a:ext cx="1984250" cy="37338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5000"/>
              </a:lnSpc>
              <a:spcBef>
                <a:spcPts val="1000"/>
              </a:spcBef>
              <a:buClrTx/>
              <a:buSzTx/>
              <a:buNone/>
              <a:defRPr sz="1600">
                <a:solidFill>
                  <a:srgbClr val="FEFAC9"/>
                </a:solidFill>
              </a:defRPr>
            </a:pPr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</p:spPr>
        <p:txBody>
          <a:bodyPr/>
          <a:lstStyle>
            <a:lvl1pPr>
              <a:defRPr sz="1800" b="1" spc="-50">
                <a:ln>
                  <a:noFill/>
                </a:ln>
                <a:solidFill>
                  <a:srgbClr val="FEFAC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</p:spPr>
        <p:txBody>
          <a:bodyPr/>
          <a:lstStyle>
            <a:lvl1pPr>
              <a:defRPr sz="1800" b="1" spc="-50">
                <a:ln>
                  <a:noFill/>
                </a:ln>
                <a:solidFill>
                  <a:srgbClr val="FEFAC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Picture Placeholder 2"/>
          <p:cNvSpPr>
            <a:spLocks noGrp="1"/>
          </p:cNvSpPr>
          <p:nvPr>
            <p:ph type="pic" idx="13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effectLst>
            <a:outerShdw blurRad="88900" rotWithShape="0">
              <a:srgbClr val="000000">
                <a:alpha val="32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ClrTx/>
              <a:buSzTx/>
              <a:buNone/>
              <a:defRPr sz="1600">
                <a:solidFill>
                  <a:srgbClr val="FEFAC9"/>
                </a:solidFill>
              </a:defRPr>
            </a:lvl1pPr>
            <a:lvl2pPr marL="731520" indent="-365760">
              <a:lnSpc>
                <a:spcPct val="125000"/>
              </a:lnSpc>
              <a:spcBef>
                <a:spcPts val="1000"/>
              </a:spcBef>
              <a:buClrTx/>
              <a:defRPr sz="1600">
                <a:solidFill>
                  <a:srgbClr val="FEFAC9"/>
                </a:solidFill>
              </a:defRPr>
            </a:lvl2pPr>
            <a:lvl3pPr marL="1143000" indent="-365760">
              <a:lnSpc>
                <a:spcPct val="125000"/>
              </a:lnSpc>
              <a:spcBef>
                <a:spcPts val="1000"/>
              </a:spcBef>
              <a:buClrTx/>
              <a:defRPr sz="1600">
                <a:solidFill>
                  <a:srgbClr val="FEFAC9"/>
                </a:solidFill>
              </a:defRPr>
            </a:lvl3pPr>
            <a:lvl4pPr marL="1457960" indent="-406400">
              <a:lnSpc>
                <a:spcPct val="125000"/>
              </a:lnSpc>
              <a:spcBef>
                <a:spcPts val="1000"/>
              </a:spcBef>
              <a:buClrTx/>
              <a:defRPr sz="1600">
                <a:solidFill>
                  <a:srgbClr val="FEFAC9"/>
                </a:solidFill>
              </a:defRPr>
            </a:lvl4pPr>
            <a:lvl5pPr marL="1732279" indent="-406399">
              <a:lnSpc>
                <a:spcPct val="125000"/>
              </a:lnSpc>
              <a:spcBef>
                <a:spcPts val="1000"/>
              </a:spcBef>
              <a:buClrTx/>
              <a:defRPr sz="1600">
                <a:solidFill>
                  <a:srgbClr val="FEFAC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7424" y="6283130"/>
            <a:ext cx="215901" cy="254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ctr">
              <a:defRPr sz="1600">
                <a:solidFill>
                  <a:srgbClr val="FEFAC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+mj-lt"/>
          <a:ea typeface="+mj-ea"/>
          <a:cs typeface="+mj-cs"/>
          <a:sym typeface="Constanti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+mj-lt"/>
          <a:ea typeface="+mj-ea"/>
          <a:cs typeface="+mj-cs"/>
          <a:sym typeface="Constanti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+mj-lt"/>
          <a:ea typeface="+mj-ea"/>
          <a:cs typeface="+mj-cs"/>
          <a:sym typeface="Constanti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+mj-lt"/>
          <a:ea typeface="+mj-ea"/>
          <a:cs typeface="+mj-cs"/>
          <a:sym typeface="Constanti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+mj-lt"/>
          <a:ea typeface="+mj-ea"/>
          <a:cs typeface="+mj-cs"/>
          <a:sym typeface="Constanti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+mj-lt"/>
          <a:ea typeface="+mj-ea"/>
          <a:cs typeface="+mj-cs"/>
          <a:sym typeface="Constanti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+mj-lt"/>
          <a:ea typeface="+mj-ea"/>
          <a:cs typeface="+mj-cs"/>
          <a:sym typeface="Constanti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+mj-lt"/>
          <a:ea typeface="+mj-ea"/>
          <a:cs typeface="+mj-cs"/>
          <a:sym typeface="Constanti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100" baseline="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uFillTx/>
          <a:latin typeface="+mj-lt"/>
          <a:ea typeface="+mj-ea"/>
          <a:cs typeface="+mj-cs"/>
          <a:sym typeface="Constanti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nstantia"/>
        </a:defRPr>
      </a:lvl1pPr>
      <a:lvl2pPr marL="662940" marR="0" indent="-2971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nstantia"/>
        </a:defRPr>
      </a:lvl2pPr>
      <a:lvl3pPr marL="1060268" marR="0" indent="-28302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nstantia"/>
        </a:defRPr>
      </a:lvl3pPr>
      <a:lvl4pPr marL="1364381" marR="0" indent="-31282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nstantia"/>
        </a:defRPr>
      </a:lvl4pPr>
      <a:lvl5pPr marL="1697354" marR="0" indent="-37147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●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nstantia"/>
        </a:defRPr>
      </a:lvl5pPr>
      <a:lvl6pPr marL="1949823" marR="0" indent="-349623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☞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nstantia"/>
        </a:defRPr>
      </a:lvl6pPr>
      <a:lvl7pPr marL="2125979" marR="0" indent="-29717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☞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nstantia"/>
        </a:defRPr>
      </a:lvl7pPr>
      <a:lvl8pPr marL="2420111" marR="0" indent="-3169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☞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nstantia"/>
        </a:defRPr>
      </a:lvl8pPr>
      <a:lvl9pPr marL="2694432" marR="0" indent="-3169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SzPct val="85000"/>
        <a:buFontTx/>
        <a:buChar char="☞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nstanti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ubtitle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Year 1</a:t>
            </a:r>
          </a:p>
        </p:txBody>
      </p:sp>
      <p:sp>
        <p:nvSpPr>
          <p:cNvPr id="119" name="Title 1"/>
          <p:cNvSpPr txBox="1">
            <a:spLocks noGrp="1"/>
          </p:cNvSpPr>
          <p:nvPr>
            <p:ph type="ctrTitle"/>
          </p:nvPr>
        </p:nvSpPr>
        <p:spPr>
          <a:xfrm>
            <a:off x="457200" y="1446431"/>
            <a:ext cx="8305800" cy="1981201"/>
          </a:xfrm>
          <a:prstGeom prst="rect">
            <a:avLst/>
          </a:prstGeom>
        </p:spPr>
        <p:txBody>
          <a:bodyPr/>
          <a:lstStyle/>
          <a:p>
            <a:r>
              <a:t>Phonics at St Marks</a:t>
            </a:r>
          </a:p>
        </p:txBody>
      </p:sp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5013176"/>
            <a:ext cx="1228726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6256" y="5090407"/>
            <a:ext cx="1934681" cy="1381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it?</a:t>
            </a:r>
          </a:p>
          <a:p>
            <a:r>
              <a:t>Our new scheme</a:t>
            </a:r>
          </a:p>
          <a:p>
            <a:r>
              <a:t>How we teach phonics at St Marks</a:t>
            </a:r>
          </a:p>
          <a:p>
            <a:r>
              <a:t>Tips and guidance on how you can help your child at home.</a:t>
            </a:r>
          </a:p>
          <a:p>
            <a:r>
              <a:t>Have a go at some activities!</a:t>
            </a:r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2080" y="4077072"/>
            <a:ext cx="3425905" cy="2304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759" y="476672"/>
            <a:ext cx="4192725" cy="419272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Box 4"/>
          <p:cNvSpPr txBox="1"/>
          <p:nvPr/>
        </p:nvSpPr>
        <p:spPr>
          <a:xfrm>
            <a:off x="899591" y="5013176"/>
            <a:ext cx="7632850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</a:defRPr>
            </a:lvl1pPr>
          </a:lstStyle>
          <a:p>
            <a:r>
              <a:t>Above all, reading regularly with your child is the most important thing!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ontent Placeholder 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0604" indent="-260604" defTabSz="868680">
              <a:lnSpc>
                <a:spcPct val="90000"/>
              </a:lnSpc>
              <a:spcBef>
                <a:spcPts val="500"/>
              </a:spcBef>
              <a:defRPr sz="2470"/>
            </a:pPr>
            <a:r>
              <a:t>Phoneme – smallest unit of sound</a:t>
            </a:r>
          </a:p>
          <a:p>
            <a:pPr marL="260604" indent="-260604" defTabSz="868680">
              <a:lnSpc>
                <a:spcPct val="90000"/>
              </a:lnSpc>
              <a:spcBef>
                <a:spcPts val="500"/>
              </a:spcBef>
              <a:defRPr sz="2470"/>
            </a:pPr>
            <a:r>
              <a:t>Grapheme – the letters used to represent a sound</a:t>
            </a:r>
          </a:p>
          <a:p>
            <a:pPr marL="608076" lvl="1" indent="-260604" defTabSz="868680">
              <a:lnSpc>
                <a:spcPct val="90000"/>
              </a:lnSpc>
              <a:spcBef>
                <a:spcPts val="200"/>
              </a:spcBef>
              <a:buClr>
                <a:srgbClr val="D5903E"/>
              </a:buClr>
              <a:defRPr sz="2280">
                <a:solidFill>
                  <a:srgbClr val="FEFAC9"/>
                </a:solidFill>
              </a:defRPr>
            </a:pPr>
            <a:r>
              <a:t>p l ay i ng contains five phonemes and five graphemes</a:t>
            </a:r>
          </a:p>
          <a:p>
            <a:pPr marL="608076" lvl="1" indent="-260604" defTabSz="868680">
              <a:lnSpc>
                <a:spcPct val="90000"/>
              </a:lnSpc>
              <a:spcBef>
                <a:spcPts val="200"/>
              </a:spcBef>
              <a:buClr>
                <a:srgbClr val="D5903E"/>
              </a:buClr>
              <a:defRPr sz="2280">
                <a:solidFill>
                  <a:srgbClr val="FEFAC9"/>
                </a:solidFill>
              </a:defRPr>
            </a:pPr>
            <a:endParaRPr/>
          </a:p>
          <a:p>
            <a:pPr marL="260604" indent="-260604" defTabSz="868680">
              <a:lnSpc>
                <a:spcPct val="90000"/>
              </a:lnSpc>
              <a:spcBef>
                <a:spcPts val="500"/>
              </a:spcBef>
              <a:defRPr sz="2470"/>
            </a:pPr>
            <a:r>
              <a:t>DECODING SQUIGGLES ON PAPER.</a:t>
            </a:r>
          </a:p>
          <a:p>
            <a:pPr marL="260604" indent="-260604" defTabSz="868680">
              <a:lnSpc>
                <a:spcPct val="90000"/>
              </a:lnSpc>
              <a:spcBef>
                <a:spcPts val="500"/>
              </a:spcBef>
              <a:defRPr sz="2470"/>
            </a:pPr>
            <a:endParaRPr/>
          </a:p>
          <a:p>
            <a:pPr marL="260604" indent="-260604" defTabSz="868680">
              <a:lnSpc>
                <a:spcPct val="90000"/>
              </a:lnSpc>
              <a:spcBef>
                <a:spcPts val="500"/>
              </a:spcBef>
              <a:defRPr sz="2470"/>
            </a:pPr>
            <a:r>
              <a:t>Sounds-Write</a:t>
            </a:r>
          </a:p>
          <a:p>
            <a:pPr marL="608076" lvl="1" indent="-260604" defTabSz="868680">
              <a:lnSpc>
                <a:spcPct val="90000"/>
              </a:lnSpc>
              <a:spcBef>
                <a:spcPts val="200"/>
              </a:spcBef>
              <a:buClr>
                <a:srgbClr val="D5903E"/>
              </a:buClr>
              <a:defRPr sz="2280">
                <a:solidFill>
                  <a:srgbClr val="FEFAC9"/>
                </a:solidFill>
              </a:defRPr>
            </a:pPr>
            <a:r>
              <a:t>Spellings (graphemes) and sounds (phonemes)</a:t>
            </a:r>
          </a:p>
          <a:p>
            <a:pPr marL="608076" lvl="1" indent="-260604" defTabSz="868680">
              <a:lnSpc>
                <a:spcPct val="90000"/>
              </a:lnSpc>
              <a:spcBef>
                <a:spcPts val="200"/>
              </a:spcBef>
              <a:buClr>
                <a:srgbClr val="D5903E"/>
              </a:buClr>
              <a:defRPr sz="2280">
                <a:solidFill>
                  <a:srgbClr val="FEFAC9"/>
                </a:solidFill>
              </a:defRPr>
            </a:pPr>
            <a:r>
              <a:t>Highly structured lessons</a:t>
            </a:r>
          </a:p>
          <a:p>
            <a:pPr marL="608076" lvl="1" indent="-260604" defTabSz="868680">
              <a:lnSpc>
                <a:spcPct val="90000"/>
              </a:lnSpc>
              <a:spcBef>
                <a:spcPts val="200"/>
              </a:spcBef>
              <a:buClr>
                <a:srgbClr val="D5903E"/>
              </a:buClr>
              <a:defRPr sz="2280">
                <a:solidFill>
                  <a:srgbClr val="FEFAC9"/>
                </a:solidFill>
              </a:defRPr>
            </a:pPr>
            <a:r>
              <a:t>Less talk of “tricky” words and rules.</a:t>
            </a:r>
          </a:p>
          <a:p>
            <a:pPr marL="608076" lvl="1" indent="-260604" defTabSz="868680">
              <a:lnSpc>
                <a:spcPct val="90000"/>
              </a:lnSpc>
              <a:spcBef>
                <a:spcPts val="200"/>
              </a:spcBef>
              <a:buClr>
                <a:srgbClr val="D5903E"/>
              </a:buClr>
              <a:defRPr sz="2280">
                <a:solidFill>
                  <a:srgbClr val="FEFAC9"/>
                </a:solidFill>
              </a:defRPr>
            </a:pPr>
            <a:r>
              <a:t>Still room for creative teaching!</a:t>
            </a:r>
          </a:p>
        </p:txBody>
      </p:sp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260647"/>
            <a:ext cx="2481265" cy="1335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467543" y="548679"/>
            <a:ext cx="8229601" cy="5760642"/>
          </a:xfrm>
          <a:prstGeom prst="rect">
            <a:avLst/>
          </a:prstGeom>
        </p:spPr>
        <p:txBody>
          <a:bodyPr/>
          <a:lstStyle/>
          <a:p>
            <a:pPr marL="266090" indent="-266090" defTabSz="886968">
              <a:spcBef>
                <a:spcPts val="500"/>
              </a:spcBef>
              <a:defRPr sz="2522"/>
            </a:pPr>
            <a:r>
              <a:t>What children need to know:	</a:t>
            </a:r>
          </a:p>
          <a:p>
            <a:pPr marL="620877" lvl="1" indent="-266090" defTabSz="886968">
              <a:spcBef>
                <a:spcPts val="200"/>
              </a:spcBef>
              <a:buClr>
                <a:srgbClr val="D5903E"/>
              </a:buClr>
              <a:defRPr sz="2522">
                <a:solidFill>
                  <a:srgbClr val="FEFAC9"/>
                </a:solidFill>
              </a:defRPr>
            </a:pPr>
            <a:r>
              <a:t>How to </a:t>
            </a:r>
            <a:r>
              <a:rPr>
                <a:solidFill>
                  <a:srgbClr val="0070C0"/>
                </a:solidFill>
              </a:rPr>
              <a:t>blend </a:t>
            </a:r>
            <a:r>
              <a:t>(put the sounds together to </a:t>
            </a:r>
            <a:r>
              <a:rPr>
                <a:solidFill>
                  <a:srgbClr val="0070C0"/>
                </a:solidFill>
              </a:rPr>
              <a:t>read </a:t>
            </a:r>
            <a:r>
              <a:t>a word)</a:t>
            </a:r>
            <a:endParaRPr sz="2328"/>
          </a:p>
          <a:p>
            <a:pPr marL="620877" lvl="1" indent="-266090" defTabSz="886968">
              <a:spcBef>
                <a:spcPts val="200"/>
              </a:spcBef>
              <a:buClr>
                <a:srgbClr val="D5903E"/>
              </a:buClr>
              <a:defRPr sz="2522">
                <a:solidFill>
                  <a:srgbClr val="FEFAC9"/>
                </a:solidFill>
              </a:defRPr>
            </a:pPr>
            <a:endParaRPr sz="2328"/>
          </a:p>
          <a:p>
            <a:pPr marL="620877" lvl="1" indent="-266090" defTabSz="886968">
              <a:spcBef>
                <a:spcPts val="200"/>
              </a:spcBef>
              <a:buClr>
                <a:srgbClr val="D5903E"/>
              </a:buClr>
              <a:defRPr sz="2522">
                <a:solidFill>
                  <a:srgbClr val="FEFAC9"/>
                </a:solidFill>
              </a:defRPr>
            </a:pPr>
            <a:r>
              <a:t>How to </a:t>
            </a:r>
            <a:r>
              <a:rPr>
                <a:solidFill>
                  <a:srgbClr val="FF0000"/>
                </a:solidFill>
              </a:rPr>
              <a:t>segment</a:t>
            </a:r>
            <a:r>
              <a:t> (pull the word apart into sounds in order to </a:t>
            </a:r>
            <a:r>
              <a:rPr>
                <a:solidFill>
                  <a:srgbClr val="FF0000"/>
                </a:solidFill>
              </a:rPr>
              <a:t>spell </a:t>
            </a:r>
            <a:r>
              <a:t>a word)</a:t>
            </a:r>
          </a:p>
          <a:p>
            <a:pPr marL="620877" lvl="1" indent="-266090" defTabSz="886968">
              <a:spcBef>
                <a:spcPts val="200"/>
              </a:spcBef>
              <a:buClr>
                <a:srgbClr val="D5903E"/>
              </a:buClr>
              <a:defRPr sz="2522">
                <a:solidFill>
                  <a:srgbClr val="FEFAC9"/>
                </a:solidFill>
              </a:defRPr>
            </a:pPr>
            <a:endParaRPr/>
          </a:p>
          <a:p>
            <a:pPr marL="620877" lvl="1" indent="-266090" defTabSz="886968">
              <a:spcBef>
                <a:spcPts val="200"/>
              </a:spcBef>
              <a:buClr>
                <a:srgbClr val="D5903E"/>
              </a:buClr>
              <a:defRPr sz="2522">
                <a:solidFill>
                  <a:srgbClr val="FEFAC9"/>
                </a:solidFill>
              </a:defRPr>
            </a:pPr>
            <a:r>
              <a:t>That one sound can be spelt in more than one way. </a:t>
            </a:r>
            <a:endParaRPr sz="2328"/>
          </a:p>
          <a:p>
            <a:pPr marL="0" lvl="1" indent="354787" defTabSz="886968">
              <a:spcBef>
                <a:spcPts val="200"/>
              </a:spcBef>
              <a:buSzTx/>
              <a:buFont typeface="Wingdings 2"/>
              <a:buNone/>
              <a:defRPr sz="2522">
                <a:solidFill>
                  <a:srgbClr val="FEFAC9"/>
                </a:solidFill>
              </a:defRPr>
            </a:pPr>
            <a:r>
              <a:t>	s t </a:t>
            </a:r>
            <a:r>
              <a:rPr>
                <a:solidFill>
                  <a:srgbClr val="FFFF00"/>
                </a:solidFill>
              </a:rPr>
              <a:t>ay</a:t>
            </a:r>
            <a:r>
              <a:t>		t r </a:t>
            </a:r>
            <a:r>
              <a:rPr>
                <a:solidFill>
                  <a:srgbClr val="FFFF00"/>
                </a:solidFill>
              </a:rPr>
              <a:t>ai</a:t>
            </a:r>
            <a:r>
              <a:t> n		g </a:t>
            </a:r>
            <a:r>
              <a:rPr>
                <a:solidFill>
                  <a:srgbClr val="FFFF00"/>
                </a:solidFill>
              </a:rPr>
              <a:t>a</a:t>
            </a:r>
            <a:r>
              <a:t> t </a:t>
            </a:r>
            <a:r>
              <a:rPr>
                <a:solidFill>
                  <a:srgbClr val="FFFF00"/>
                </a:solidFill>
              </a:rPr>
              <a:t>e 	       </a:t>
            </a:r>
            <a:r>
              <a:t>b r </a:t>
            </a:r>
            <a:r>
              <a:rPr>
                <a:solidFill>
                  <a:srgbClr val="FFFF00"/>
                </a:solidFill>
              </a:rPr>
              <a:t>ea </a:t>
            </a:r>
            <a:r>
              <a:t>k</a:t>
            </a:r>
            <a:r>
              <a:rPr>
                <a:solidFill>
                  <a:srgbClr val="FFFF00"/>
                </a:solidFill>
              </a:rPr>
              <a:t>	</a:t>
            </a:r>
          </a:p>
          <a:p>
            <a:pPr marL="0" lvl="1" indent="354787" defTabSz="886968">
              <a:spcBef>
                <a:spcPts val="200"/>
              </a:spcBef>
              <a:buSzTx/>
              <a:buFont typeface="Wingdings 2"/>
              <a:buNone/>
              <a:defRPr sz="2522">
                <a:solidFill>
                  <a:srgbClr val="FEFAC9"/>
                </a:solidFill>
              </a:defRPr>
            </a:pPr>
            <a:endParaRPr>
              <a:solidFill>
                <a:srgbClr val="FFFF00"/>
              </a:solidFill>
            </a:endParaRPr>
          </a:p>
          <a:p>
            <a:pPr marL="620877" lvl="1" indent="-266090" defTabSz="886968">
              <a:spcBef>
                <a:spcPts val="200"/>
              </a:spcBef>
              <a:buClr>
                <a:srgbClr val="D5903E"/>
              </a:buClr>
              <a:defRPr sz="2522">
                <a:solidFill>
                  <a:srgbClr val="FEFAC9"/>
                </a:solidFill>
              </a:defRPr>
            </a:pPr>
            <a:r>
              <a:t>One spelling can represent more than one sound. </a:t>
            </a:r>
            <a:endParaRPr sz="2328"/>
          </a:p>
          <a:p>
            <a:pPr marL="0" lvl="1" indent="354787" defTabSz="886968">
              <a:spcBef>
                <a:spcPts val="200"/>
              </a:spcBef>
              <a:buSzTx/>
              <a:buFont typeface="Wingdings 2"/>
              <a:buNone/>
              <a:defRPr sz="2522">
                <a:solidFill>
                  <a:srgbClr val="FEFAC9"/>
                </a:solidFill>
              </a:defRPr>
            </a:pPr>
            <a:r>
              <a:t> 	h </a:t>
            </a:r>
            <a:r>
              <a:rPr>
                <a:solidFill>
                  <a:srgbClr val="7030A0"/>
                </a:solidFill>
              </a:rPr>
              <a:t>ea</a:t>
            </a:r>
            <a:r>
              <a:t> d		       g r </a:t>
            </a:r>
            <a:r>
              <a:rPr>
                <a:solidFill>
                  <a:srgbClr val="7030A0"/>
                </a:solidFill>
              </a:rPr>
              <a:t>ea </a:t>
            </a:r>
            <a:r>
              <a:t>t		   t </a:t>
            </a:r>
            <a:r>
              <a:rPr>
                <a:solidFill>
                  <a:srgbClr val="7030A0"/>
                </a:solidFill>
              </a:rPr>
              <a:t>ea </a:t>
            </a:r>
            <a:r>
              <a:t>m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457200" y="1772815"/>
            <a:ext cx="8229600" cy="4323186"/>
          </a:xfrm>
          <a:prstGeom prst="rect">
            <a:avLst/>
          </a:prstGeom>
        </p:spPr>
        <p:txBody>
          <a:bodyPr/>
          <a:lstStyle/>
          <a:p>
            <a:pPr marL="260604" indent="-260604" defTabSz="868680">
              <a:spcBef>
                <a:spcPts val="500"/>
              </a:spcBef>
              <a:defRPr sz="2470"/>
            </a:pPr>
            <a:r>
              <a:t>Teach phonics twice a day.</a:t>
            </a:r>
          </a:p>
          <a:p>
            <a:pPr marL="260604" indent="-260604" defTabSz="868680">
              <a:spcBef>
                <a:spcPts val="500"/>
              </a:spcBef>
              <a:defRPr sz="2470"/>
            </a:pPr>
            <a:r>
              <a:t>First session (approx 20 minutes)</a:t>
            </a:r>
          </a:p>
          <a:p>
            <a:pPr marL="260604" indent="-260604" defTabSz="868680">
              <a:spcBef>
                <a:spcPts val="500"/>
              </a:spcBef>
              <a:defRPr sz="2470"/>
            </a:pPr>
            <a:endParaRPr/>
          </a:p>
          <a:p>
            <a:pPr marL="260604" indent="-260604" defTabSz="868680">
              <a:spcBef>
                <a:spcPts val="500"/>
              </a:spcBef>
              <a:defRPr sz="2470"/>
            </a:pPr>
            <a:endParaRPr/>
          </a:p>
          <a:p>
            <a:pPr marL="260604" indent="-260604" defTabSz="868680">
              <a:spcBef>
                <a:spcPts val="500"/>
              </a:spcBef>
              <a:defRPr sz="2470"/>
            </a:pPr>
            <a:endParaRPr/>
          </a:p>
          <a:p>
            <a:pPr marL="260604" indent="-260604" defTabSz="868680">
              <a:spcBef>
                <a:spcPts val="500"/>
              </a:spcBef>
              <a:defRPr sz="2470"/>
            </a:pPr>
            <a:endParaRPr/>
          </a:p>
          <a:p>
            <a:pPr marL="260604" indent="-260604" defTabSz="868680">
              <a:spcBef>
                <a:spcPts val="500"/>
              </a:spcBef>
              <a:defRPr sz="2470"/>
            </a:pPr>
            <a:endParaRPr/>
          </a:p>
          <a:p>
            <a:pPr marL="260604" indent="-260604" defTabSz="868680">
              <a:spcBef>
                <a:spcPts val="500"/>
              </a:spcBef>
              <a:defRPr sz="2470"/>
            </a:pPr>
            <a:r>
              <a:t>Second session: Quicker – revision based / looking at reading and spelling polysyllabic words.</a:t>
            </a:r>
          </a:p>
        </p:txBody>
      </p:sp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332656"/>
            <a:ext cx="2700338" cy="13287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6" name="Table 3"/>
          <p:cNvGraphicFramePr/>
          <p:nvPr/>
        </p:nvGraphicFramePr>
        <p:xfrm>
          <a:off x="1259632" y="2852935"/>
          <a:ext cx="6840760" cy="187220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Warm up  with sound revision/nonsense sound swapping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Reminder of what sound / spelling we are learning. Teaching of skills blend / segment / sort.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Independent activity to reinforce learning and practice skill.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Quick round up / reading to apply knowledge of sound.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539551" y="1052736"/>
            <a:ext cx="8229601" cy="4572001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r>
              <a:t>Encourage your child to always say the sounds when they build or write them.</a:t>
            </a:r>
          </a:p>
          <a:p>
            <a:r>
              <a:t>Avoid using letter names when spelling.</a:t>
            </a:r>
          </a:p>
          <a:p>
            <a:pPr marL="640080" lvl="1" indent="-274320">
              <a:spcBef>
                <a:spcPts val="300"/>
              </a:spcBef>
              <a:buClr>
                <a:srgbClr val="D5903E"/>
              </a:buClr>
              <a:defRPr sz="2400">
                <a:solidFill>
                  <a:srgbClr val="FEFAC9"/>
                </a:solidFill>
              </a:defRPr>
            </a:pPr>
            <a:r>
              <a:t>When practising spellings at home, better to write them rather than orally spell out using letter names.</a:t>
            </a:r>
          </a:p>
          <a:p>
            <a:r>
              <a:t>Precise pronunciation  i.e. not “ter” “per” “fer” etc</a:t>
            </a:r>
          </a:p>
        </p:txBody>
      </p:sp>
      <p:sp>
        <p:nvSpPr>
          <p:cNvPr id="139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Hints and tips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ontent Placeholder 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3347" indent="-263347" defTabSz="877823">
              <a:lnSpc>
                <a:spcPct val="80000"/>
              </a:lnSpc>
              <a:spcBef>
                <a:spcPts val="500"/>
              </a:spcBef>
              <a:defRPr sz="2304"/>
            </a:pPr>
            <a:r>
              <a:t>Using gestures to help with blending:</a:t>
            </a:r>
          </a:p>
          <a:p>
            <a:pPr marL="614476" lvl="1" indent="-263347" defTabSz="877823">
              <a:lnSpc>
                <a:spcPct val="80000"/>
              </a:lnSpc>
              <a:spcBef>
                <a:spcPts val="200"/>
              </a:spcBef>
              <a:buClr>
                <a:srgbClr val="D5903E"/>
              </a:buClr>
              <a:defRPr sz="2112">
                <a:solidFill>
                  <a:srgbClr val="FEFAC9"/>
                </a:solidFill>
              </a:defRPr>
            </a:pPr>
            <a:r>
              <a:t>sit (continuation of sounds)</a:t>
            </a:r>
          </a:p>
          <a:p>
            <a:pPr marL="614476" lvl="1" indent="-263347" defTabSz="877823">
              <a:lnSpc>
                <a:spcPct val="80000"/>
              </a:lnSpc>
              <a:spcBef>
                <a:spcPts val="200"/>
              </a:spcBef>
              <a:buClr>
                <a:srgbClr val="D5903E"/>
              </a:buClr>
              <a:defRPr sz="2112">
                <a:solidFill>
                  <a:srgbClr val="FEFAC9"/>
                </a:solidFill>
              </a:defRPr>
            </a:pPr>
            <a:r>
              <a:t>grab (building bit by bit)</a:t>
            </a:r>
          </a:p>
          <a:p>
            <a:pPr marL="614476" lvl="1" indent="-263347" defTabSz="877823">
              <a:lnSpc>
                <a:spcPct val="80000"/>
              </a:lnSpc>
              <a:spcBef>
                <a:spcPts val="200"/>
              </a:spcBef>
              <a:buClr>
                <a:srgbClr val="D5903E"/>
              </a:buClr>
              <a:defRPr sz="2112">
                <a:solidFill>
                  <a:srgbClr val="FEFAC9"/>
                </a:solidFill>
              </a:defRPr>
            </a:pPr>
            <a:endParaRPr/>
          </a:p>
          <a:p>
            <a:pPr marL="263347" indent="-263347" defTabSz="877823">
              <a:lnSpc>
                <a:spcPct val="80000"/>
              </a:lnSpc>
              <a:spcBef>
                <a:spcPts val="500"/>
              </a:spcBef>
              <a:defRPr sz="2304"/>
            </a:pPr>
            <a:r>
              <a:t>Dealing with errors in reading:</a:t>
            </a:r>
          </a:p>
          <a:p>
            <a:pPr marL="614476" lvl="1" indent="-263347" defTabSz="877823">
              <a:lnSpc>
                <a:spcPct val="80000"/>
              </a:lnSpc>
              <a:spcBef>
                <a:spcPts val="200"/>
              </a:spcBef>
              <a:buClr>
                <a:srgbClr val="D5903E"/>
              </a:buClr>
              <a:defRPr sz="2112">
                <a:solidFill>
                  <a:srgbClr val="FEFAC9"/>
                </a:solidFill>
              </a:defRPr>
            </a:pPr>
            <a:r>
              <a:t>Word is “trap”, child reads “tap.” We would say </a:t>
            </a:r>
            <a:r>
              <a:rPr>
                <a:solidFill>
                  <a:srgbClr val="FFC000"/>
                </a:solidFill>
              </a:rPr>
              <a:t>“If this was “tap”, this (point to the ‘r’) wouldn’t be here. Can you try again?”</a:t>
            </a:r>
          </a:p>
          <a:p>
            <a:pPr marL="614476" lvl="1" indent="-263347" defTabSz="877823">
              <a:lnSpc>
                <a:spcPct val="80000"/>
              </a:lnSpc>
              <a:spcBef>
                <a:spcPts val="200"/>
              </a:spcBef>
              <a:buClr>
                <a:srgbClr val="D5903E"/>
              </a:buClr>
              <a:defRPr sz="2112">
                <a:solidFill>
                  <a:srgbClr val="FEFAC9"/>
                </a:solidFill>
              </a:defRPr>
            </a:pPr>
            <a:r>
              <a:t>Word is “tap” but child says “trap”. We would say </a:t>
            </a:r>
            <a:r>
              <a:rPr>
                <a:solidFill>
                  <a:srgbClr val="FFC000"/>
                </a:solidFill>
              </a:rPr>
              <a:t>“If this was “trap”, there would be something here (point between ‘t’ and ‘a’). Can you try again?”</a:t>
            </a:r>
          </a:p>
          <a:p>
            <a:pPr marL="614476" lvl="1" indent="-263347" defTabSz="877823">
              <a:lnSpc>
                <a:spcPct val="80000"/>
              </a:lnSpc>
              <a:spcBef>
                <a:spcPts val="200"/>
              </a:spcBef>
              <a:buClr>
                <a:srgbClr val="D5903E"/>
              </a:buClr>
              <a:defRPr sz="2112">
                <a:solidFill>
                  <a:srgbClr val="FEFAC9"/>
                </a:solidFill>
              </a:defRPr>
            </a:pPr>
            <a:r>
              <a:t>Child reads incorrect sound i.e. in word “sh</a:t>
            </a:r>
            <a:r>
              <a:rPr>
                <a:solidFill>
                  <a:srgbClr val="7030A0"/>
                </a:solidFill>
              </a:rPr>
              <a:t>ow.”</a:t>
            </a:r>
            <a:r>
              <a:t> </a:t>
            </a:r>
            <a:r>
              <a:rPr>
                <a:solidFill>
                  <a:srgbClr val="FFC000"/>
                </a:solidFill>
              </a:rPr>
              <a:t>“You’re right, that can spell “ow”. Do you know what else it can spell? Can you try that?”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aper">
  <a:themeElements>
    <a:clrScheme name="Pap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Paper">
      <a:majorFont>
        <a:latin typeface="Constantia"/>
        <a:ea typeface="Constantia"/>
        <a:cs typeface="Constantia"/>
      </a:majorFont>
      <a:minorFont>
        <a:latin typeface="Helvetica"/>
        <a:ea typeface="Helvetica"/>
        <a:cs typeface="Helvetica"/>
      </a:minorFont>
    </a:fontScheme>
    <a:fmtScheme name="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>
          <a:outerShdw blurRad="889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blurRad="889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Paper">
      <a:majorFont>
        <a:latin typeface="Constantia"/>
        <a:ea typeface="Constantia"/>
        <a:cs typeface="Constantia"/>
      </a:majorFont>
      <a:minorFont>
        <a:latin typeface="Helvetica"/>
        <a:ea typeface="Helvetica"/>
        <a:cs typeface="Helvetica"/>
      </a:minorFont>
    </a:fontScheme>
    <a:fmtScheme name="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>
          <a:outerShdw blurRad="889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blurRad="889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Constantia</vt:lpstr>
      <vt:lpstr>Wingdings 2</vt:lpstr>
      <vt:lpstr>Paper</vt:lpstr>
      <vt:lpstr>Phonics at St 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Hints and tips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at St Marks</dc:title>
  <dc:creator>Kate White</dc:creator>
  <cp:lastModifiedBy>Kate White</cp:lastModifiedBy>
  <cp:revision>1</cp:revision>
  <dcterms:modified xsi:type="dcterms:W3CDTF">2018-10-17T07:12:58Z</dcterms:modified>
</cp:coreProperties>
</file>